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8" r:id="rId4"/>
    <p:sldId id="259" r:id="rId5"/>
    <p:sldId id="260" r:id="rId6"/>
    <p:sldId id="261" r:id="rId7"/>
    <p:sldId id="262" r:id="rId8"/>
    <p:sldId id="266" r:id="rId9"/>
    <p:sldId id="264" r:id="rId10"/>
    <p:sldId id="265" r:id="rId11"/>
    <p:sldId id="269" r:id="rId12"/>
    <p:sldId id="268" r:id="rId13"/>
    <p:sldId id="270"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65D1"/>
    <a:srgbClr val="F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508E5C-FB3E-45C3-BE69-9B9E3C581216}"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63BEE-57BE-48B5-9EA9-14A04885CD84}" type="slidenum">
              <a:rPr lang="en-US" smtClean="0"/>
              <a:t>‹#›</a:t>
            </a:fld>
            <a:endParaRPr lang="en-US"/>
          </a:p>
        </p:txBody>
      </p:sp>
    </p:spTree>
    <p:extLst>
      <p:ext uri="{BB962C8B-B14F-4D97-AF65-F5344CB8AC3E}">
        <p14:creationId xmlns:p14="http://schemas.microsoft.com/office/powerpoint/2010/main" val="325292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08E5C-FB3E-45C3-BE69-9B9E3C581216}"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63BEE-57BE-48B5-9EA9-14A04885CD84}" type="slidenum">
              <a:rPr lang="en-US" smtClean="0"/>
              <a:t>‹#›</a:t>
            </a:fld>
            <a:endParaRPr lang="en-US"/>
          </a:p>
        </p:txBody>
      </p:sp>
    </p:spTree>
    <p:extLst>
      <p:ext uri="{BB962C8B-B14F-4D97-AF65-F5344CB8AC3E}">
        <p14:creationId xmlns:p14="http://schemas.microsoft.com/office/powerpoint/2010/main" val="212455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08E5C-FB3E-45C3-BE69-9B9E3C581216}"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63BEE-57BE-48B5-9EA9-14A04885CD84}" type="slidenum">
              <a:rPr lang="en-US" smtClean="0"/>
              <a:t>‹#›</a:t>
            </a:fld>
            <a:endParaRPr lang="en-US"/>
          </a:p>
        </p:txBody>
      </p:sp>
    </p:spTree>
    <p:extLst>
      <p:ext uri="{BB962C8B-B14F-4D97-AF65-F5344CB8AC3E}">
        <p14:creationId xmlns:p14="http://schemas.microsoft.com/office/powerpoint/2010/main" val="305187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08E5C-FB3E-45C3-BE69-9B9E3C581216}"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63BEE-57BE-48B5-9EA9-14A04885CD84}" type="slidenum">
              <a:rPr lang="en-US" smtClean="0"/>
              <a:t>‹#›</a:t>
            </a:fld>
            <a:endParaRPr lang="en-US"/>
          </a:p>
        </p:txBody>
      </p:sp>
    </p:spTree>
    <p:extLst>
      <p:ext uri="{BB962C8B-B14F-4D97-AF65-F5344CB8AC3E}">
        <p14:creationId xmlns:p14="http://schemas.microsoft.com/office/powerpoint/2010/main" val="218484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508E5C-FB3E-45C3-BE69-9B9E3C581216}"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63BEE-57BE-48B5-9EA9-14A04885CD84}" type="slidenum">
              <a:rPr lang="en-US" smtClean="0"/>
              <a:t>‹#›</a:t>
            </a:fld>
            <a:endParaRPr lang="en-US"/>
          </a:p>
        </p:txBody>
      </p:sp>
    </p:spTree>
    <p:extLst>
      <p:ext uri="{BB962C8B-B14F-4D97-AF65-F5344CB8AC3E}">
        <p14:creationId xmlns:p14="http://schemas.microsoft.com/office/powerpoint/2010/main" val="335088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508E5C-FB3E-45C3-BE69-9B9E3C581216}"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63BEE-57BE-48B5-9EA9-14A04885CD84}" type="slidenum">
              <a:rPr lang="en-US" smtClean="0"/>
              <a:t>‹#›</a:t>
            </a:fld>
            <a:endParaRPr lang="en-US"/>
          </a:p>
        </p:txBody>
      </p:sp>
    </p:spTree>
    <p:extLst>
      <p:ext uri="{BB962C8B-B14F-4D97-AF65-F5344CB8AC3E}">
        <p14:creationId xmlns:p14="http://schemas.microsoft.com/office/powerpoint/2010/main" val="15986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508E5C-FB3E-45C3-BE69-9B9E3C581216}" type="datetimeFigureOut">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263BEE-57BE-48B5-9EA9-14A04885CD84}" type="slidenum">
              <a:rPr lang="en-US" smtClean="0"/>
              <a:t>‹#›</a:t>
            </a:fld>
            <a:endParaRPr lang="en-US"/>
          </a:p>
        </p:txBody>
      </p:sp>
    </p:spTree>
    <p:extLst>
      <p:ext uri="{BB962C8B-B14F-4D97-AF65-F5344CB8AC3E}">
        <p14:creationId xmlns:p14="http://schemas.microsoft.com/office/powerpoint/2010/main" val="188208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508E5C-FB3E-45C3-BE69-9B9E3C581216}" type="datetimeFigureOut">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263BEE-57BE-48B5-9EA9-14A04885CD84}" type="slidenum">
              <a:rPr lang="en-US" smtClean="0"/>
              <a:t>‹#›</a:t>
            </a:fld>
            <a:endParaRPr lang="en-US"/>
          </a:p>
        </p:txBody>
      </p:sp>
    </p:spTree>
    <p:extLst>
      <p:ext uri="{BB962C8B-B14F-4D97-AF65-F5344CB8AC3E}">
        <p14:creationId xmlns:p14="http://schemas.microsoft.com/office/powerpoint/2010/main" val="251179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08E5C-FB3E-45C3-BE69-9B9E3C581216}" type="datetimeFigureOut">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263BEE-57BE-48B5-9EA9-14A04885CD84}" type="slidenum">
              <a:rPr lang="en-US" smtClean="0"/>
              <a:t>‹#›</a:t>
            </a:fld>
            <a:endParaRPr lang="en-US"/>
          </a:p>
        </p:txBody>
      </p:sp>
    </p:spTree>
    <p:extLst>
      <p:ext uri="{BB962C8B-B14F-4D97-AF65-F5344CB8AC3E}">
        <p14:creationId xmlns:p14="http://schemas.microsoft.com/office/powerpoint/2010/main" val="333244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08E5C-FB3E-45C3-BE69-9B9E3C581216}"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63BEE-57BE-48B5-9EA9-14A04885CD84}" type="slidenum">
              <a:rPr lang="en-US" smtClean="0"/>
              <a:t>‹#›</a:t>
            </a:fld>
            <a:endParaRPr lang="en-US"/>
          </a:p>
        </p:txBody>
      </p:sp>
    </p:spTree>
    <p:extLst>
      <p:ext uri="{BB962C8B-B14F-4D97-AF65-F5344CB8AC3E}">
        <p14:creationId xmlns:p14="http://schemas.microsoft.com/office/powerpoint/2010/main" val="405880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08E5C-FB3E-45C3-BE69-9B9E3C581216}"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63BEE-57BE-48B5-9EA9-14A04885CD84}" type="slidenum">
              <a:rPr lang="en-US" smtClean="0"/>
              <a:t>‹#›</a:t>
            </a:fld>
            <a:endParaRPr lang="en-US"/>
          </a:p>
        </p:txBody>
      </p:sp>
    </p:spTree>
    <p:extLst>
      <p:ext uri="{BB962C8B-B14F-4D97-AF65-F5344CB8AC3E}">
        <p14:creationId xmlns:p14="http://schemas.microsoft.com/office/powerpoint/2010/main" val="35772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08E5C-FB3E-45C3-BE69-9B9E3C581216}" type="datetimeFigureOut">
              <a:rPr lang="en-US" smtClean="0"/>
              <a:t>9/24/2019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63BEE-57BE-48B5-9EA9-14A04885CD84}" type="slidenum">
              <a:rPr lang="en-US" smtClean="0"/>
              <a:t>‹#›</a:t>
            </a:fld>
            <a:endParaRPr lang="en-US"/>
          </a:p>
        </p:txBody>
      </p:sp>
    </p:spTree>
    <p:extLst>
      <p:ext uri="{BB962C8B-B14F-4D97-AF65-F5344CB8AC3E}">
        <p14:creationId xmlns:p14="http://schemas.microsoft.com/office/powerpoint/2010/main" val="1251667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a:gsLst>
              <a:gs pos="0">
                <a:srgbClr val="A365D1"/>
              </a:gs>
              <a:gs pos="76000">
                <a:schemeClr val="accent5"/>
              </a:gs>
              <a:gs pos="83000">
                <a:schemeClr val="accent5">
                  <a:lumMod val="75000"/>
                </a:schemeClr>
              </a:gs>
              <a:gs pos="100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73289" y="1663539"/>
            <a:ext cx="9144000" cy="1023678"/>
          </a:xfrm>
        </p:spPr>
        <p:txBody>
          <a:bodyPr/>
          <a:lstStyle/>
          <a:p>
            <a:r>
              <a:rPr lang="hi-IN" b="1">
                <a:solidFill>
                  <a:schemeClr val="bg1"/>
                </a:solidFill>
              </a:rPr>
              <a:t>लायन एकाउंट</a:t>
            </a:r>
          </a:p>
        </p:txBody>
      </p:sp>
      <p:sp>
        <p:nvSpPr>
          <p:cNvPr id="3" name="Subtitle 2"/>
          <p:cNvSpPr>
            <a:spLocks noGrp="1"/>
          </p:cNvSpPr>
          <p:nvPr>
            <p:ph type="subTitle" idx="1"/>
          </p:nvPr>
        </p:nvSpPr>
        <p:spPr/>
        <p:txBody>
          <a:bodyPr/>
          <a:lstStyle/>
          <a:p>
            <a:r>
              <a:rPr lang="hi-IN">
                <a:solidFill>
                  <a:schemeClr val="bg1"/>
                </a:solidFill>
              </a:rPr>
              <a:t>यूनिवर्सल लॉगिन</a:t>
            </a:r>
          </a:p>
          <a:p>
            <a:r>
              <a:rPr lang="hi-IN">
                <a:solidFill>
                  <a:schemeClr val="bg1"/>
                </a:solidFill>
              </a:rPr>
              <a:t>3/27/19</a:t>
            </a:r>
          </a:p>
        </p:txBody>
      </p:sp>
    </p:spTree>
    <p:extLst>
      <p:ext uri="{BB962C8B-B14F-4D97-AF65-F5344CB8AC3E}">
        <p14:creationId xmlns:p14="http://schemas.microsoft.com/office/powerpoint/2010/main" val="62351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38" y="1042948"/>
            <a:ext cx="3266714" cy="2369880"/>
          </a:xfrm>
          <a:prstGeom prst="rect">
            <a:avLst/>
          </a:prstGeom>
          <a:noFill/>
        </p:spPr>
        <p:txBody>
          <a:bodyPr wrap="square" rtlCol="0">
            <a:spAutoFit/>
          </a:bodyPr>
          <a:lstStyle/>
          <a:p>
            <a:r>
              <a:rPr lang="hi-IN" b="1" u="sng"/>
              <a:t>MyLCI</a:t>
            </a:r>
          </a:p>
          <a:p>
            <a:pPr marL="285750" indent="-285750">
              <a:buFont typeface="Arial" panose="020B0604020202020204" pitchFamily="34" charset="0"/>
              <a:buChar char="•"/>
            </a:pPr>
            <a:endParaRPr lang="en-US" dirty="0"/>
          </a:p>
          <a:p>
            <a:r>
              <a:rPr lang="hi-IN" sz="1600"/>
              <a:t>MyLCI का होम पेज दिखाई देगा.*</a:t>
            </a:r>
          </a:p>
          <a:p>
            <a:endParaRPr lang="en-US" sz="1600" dirty="0"/>
          </a:p>
          <a:p>
            <a:r>
              <a:rPr lang="hi-IN" sz="1600"/>
              <a:t>यदि यूजर,अप्लीकेशन्स स्वीच करना चाहते हैं तो वे अपने लायन एकाउंट के अप्लीकेशन स्वीचर पेज पर लौटने के लिए </a:t>
            </a:r>
            <a:r>
              <a:rPr lang="hi-IN" sz="1600" b="1"/>
              <a:t>Go Now </a:t>
            </a:r>
            <a:r>
              <a:rPr lang="hi-IN" sz="1600"/>
              <a:t>लिंक सिलेक्ट कर सकते हैं जोकि ऊपर बांई (left)ओर स्थित है.</a:t>
            </a:r>
          </a:p>
        </p:txBody>
      </p:sp>
      <p:sp>
        <p:nvSpPr>
          <p:cNvPr id="14" name="TextBox 13"/>
          <p:cNvSpPr txBox="1"/>
          <p:nvPr/>
        </p:nvSpPr>
        <p:spPr>
          <a:xfrm>
            <a:off x="4871923" y="3807783"/>
            <a:ext cx="6345815" cy="1815882"/>
          </a:xfrm>
          <a:prstGeom prst="rect">
            <a:avLst/>
          </a:prstGeom>
          <a:noFill/>
        </p:spPr>
        <p:txBody>
          <a:bodyPr wrap="square" rtlCol="0">
            <a:spAutoFit/>
          </a:bodyPr>
          <a:lstStyle/>
          <a:p>
            <a:r>
              <a:rPr lang="hi-IN" sz="1600"/>
              <a:t>*निम्नलिखित विशेषताओं को MyLCI के होम पेज पर लाया गया है:</a:t>
            </a:r>
          </a:p>
          <a:p>
            <a:endParaRPr lang="en-US" sz="1600" dirty="0"/>
          </a:p>
          <a:p>
            <a:pPr marL="742950" lvl="1" indent="-285750">
              <a:buFont typeface="Wingdings" panose="05000000000000000000" pitchFamily="2" charset="2"/>
              <a:buChar char="Ø"/>
            </a:pPr>
            <a:r>
              <a:rPr lang="hi-IN" sz="1600"/>
              <a:t>एनाउंसमेंट्स</a:t>
            </a:r>
          </a:p>
          <a:p>
            <a:pPr marL="1200150" lvl="2" indent="-285750">
              <a:buFont typeface="Arial" panose="020B0604020202020204" pitchFamily="34" charset="0"/>
              <a:buChar char="•"/>
            </a:pPr>
            <a:r>
              <a:rPr lang="hi-IN" sz="1600"/>
              <a:t>ऊपर दाहिने (right) कोने में न्यू एनाउंसमेंट्स लिंक नोट करें</a:t>
            </a:r>
          </a:p>
          <a:p>
            <a:pPr marL="1200150" lvl="2" indent="-285750">
              <a:buFont typeface="Arial" panose="020B0604020202020204" pitchFamily="34" charset="0"/>
              <a:buChar char="•"/>
            </a:pPr>
            <a:endParaRPr lang="en-US" sz="1600" dirty="0"/>
          </a:p>
          <a:p>
            <a:pPr marL="742950" lvl="1" indent="-285750">
              <a:buFont typeface="Wingdings" panose="05000000000000000000" pitchFamily="2" charset="2"/>
              <a:buChar char="Ø"/>
            </a:pPr>
            <a:r>
              <a:rPr lang="hi-IN" sz="1600"/>
              <a:t>मेंबरशिप रिपोर्ट्स</a:t>
            </a:r>
          </a:p>
          <a:p>
            <a:pPr marL="1200150" lvl="2" indent="-285750">
              <a:buFont typeface="Arial" panose="020B0604020202020204" pitchFamily="34" charset="0"/>
              <a:buChar char="•"/>
            </a:pPr>
            <a:r>
              <a:rPr lang="hi-IN" sz="1600"/>
              <a:t>यह सपोर्ट सेंटर पैनेल में स्थित होगा</a:t>
            </a:r>
          </a:p>
        </p:txBody>
      </p:sp>
      <p:pic>
        <p:nvPicPr>
          <p:cNvPr id="2" name="Picture 1"/>
          <p:cNvPicPr>
            <a:picLocks noChangeAspect="1"/>
          </p:cNvPicPr>
          <p:nvPr/>
        </p:nvPicPr>
        <p:blipFill>
          <a:blip r:embed="rId2"/>
          <a:stretch>
            <a:fillRect/>
          </a:stretch>
        </p:blipFill>
        <p:spPr>
          <a:xfrm>
            <a:off x="4637903" y="410664"/>
            <a:ext cx="7195822" cy="2837895"/>
          </a:xfrm>
          <a:prstGeom prst="rect">
            <a:avLst/>
          </a:prstGeom>
        </p:spPr>
      </p:pic>
      <p:cxnSp>
        <p:nvCxnSpPr>
          <p:cNvPr id="9" name="Straight Arrow Connector 8"/>
          <p:cNvCxnSpPr/>
          <p:nvPr/>
        </p:nvCxnSpPr>
        <p:spPr>
          <a:xfrm flipV="1">
            <a:off x="3695557" y="572754"/>
            <a:ext cx="1072342" cy="440572"/>
          </a:xfrm>
          <a:prstGeom prst="straightConnector1">
            <a:avLst/>
          </a:prstGeom>
          <a:ln w="85725">
            <a:solidFill>
              <a:srgbClr val="FF3F3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248396" y="570651"/>
            <a:ext cx="1490750" cy="383424"/>
          </a:xfrm>
          <a:prstGeom prst="straightConnector1">
            <a:avLst/>
          </a:prstGeom>
          <a:ln w="85725">
            <a:solidFill>
              <a:srgbClr val="FF3F3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351535" y="1426372"/>
            <a:ext cx="5075" cy="1546200"/>
          </a:xfrm>
          <a:prstGeom prst="straightConnector1">
            <a:avLst/>
          </a:prstGeom>
          <a:ln w="85725">
            <a:solidFill>
              <a:srgbClr val="FF3F3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8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38" y="1042948"/>
            <a:ext cx="3266714" cy="2123658"/>
          </a:xfrm>
          <a:prstGeom prst="rect">
            <a:avLst/>
          </a:prstGeom>
          <a:noFill/>
        </p:spPr>
        <p:txBody>
          <a:bodyPr wrap="square" rtlCol="0">
            <a:spAutoFit/>
          </a:bodyPr>
          <a:lstStyle/>
          <a:p>
            <a:r>
              <a:rPr lang="hi-IN" b="1" u="sng"/>
              <a:t>शॉप</a:t>
            </a:r>
          </a:p>
          <a:p>
            <a:pPr marL="285750" indent="-285750">
              <a:buFont typeface="Arial" panose="020B0604020202020204" pitchFamily="34" charset="0"/>
              <a:buChar char="•"/>
            </a:pPr>
            <a:endParaRPr lang="en-US" dirty="0"/>
          </a:p>
          <a:p>
            <a:r>
              <a:rPr lang="hi-IN" sz="1600"/>
              <a:t>लायंस क्लब्स सप्लाइज् का होम पेज दिखाई देगा.</a:t>
            </a:r>
          </a:p>
          <a:p>
            <a:endParaRPr lang="en-US" sz="1600" dirty="0"/>
          </a:p>
          <a:p>
            <a:r>
              <a:rPr lang="hi-IN" sz="1600"/>
              <a:t>यदि यूजर अप्लीकेशन्स स्वीच करना चाहते हैं तो, उन्हें ऐसा करने के लिए MyLion Suite tab सिलेक्ट करना होगा.</a:t>
            </a:r>
          </a:p>
        </p:txBody>
      </p:sp>
      <p:cxnSp>
        <p:nvCxnSpPr>
          <p:cNvPr id="17" name="Straight Arrow Connector 16"/>
          <p:cNvCxnSpPr/>
          <p:nvPr/>
        </p:nvCxnSpPr>
        <p:spPr>
          <a:xfrm flipV="1">
            <a:off x="3023120" y="839755"/>
            <a:ext cx="1007704" cy="430123"/>
          </a:xfrm>
          <a:prstGeom prst="straightConnector1">
            <a:avLst/>
          </a:prstGeom>
          <a:ln w="85725">
            <a:solidFill>
              <a:srgbClr val="FF3F3F"/>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4030824" y="742241"/>
            <a:ext cx="7644104" cy="1793589"/>
          </a:xfrm>
          <a:prstGeom prst="rect">
            <a:avLst/>
          </a:prstGeom>
        </p:spPr>
      </p:pic>
    </p:spTree>
    <p:extLst>
      <p:ext uri="{BB962C8B-B14F-4D97-AF65-F5344CB8AC3E}">
        <p14:creationId xmlns:p14="http://schemas.microsoft.com/office/powerpoint/2010/main" val="210204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573" y="711469"/>
            <a:ext cx="4264090" cy="1877437"/>
          </a:xfrm>
          <a:prstGeom prst="rect">
            <a:avLst/>
          </a:prstGeom>
          <a:noFill/>
        </p:spPr>
        <p:txBody>
          <a:bodyPr wrap="square" rtlCol="0">
            <a:spAutoFit/>
          </a:bodyPr>
          <a:lstStyle/>
          <a:p>
            <a:r>
              <a:rPr lang="hi-IN" b="1" u="sng"/>
              <a:t>MyLion</a:t>
            </a:r>
          </a:p>
          <a:p>
            <a:pPr marL="285750" indent="-285750">
              <a:buFont typeface="Arial" panose="020B0604020202020204" pitchFamily="34" charset="0"/>
              <a:buChar char="•"/>
            </a:pPr>
            <a:endParaRPr lang="en-US" dirty="0"/>
          </a:p>
          <a:p>
            <a:r>
              <a:rPr lang="hi-IN" sz="1600"/>
              <a:t>MyLion का होम पेज दिखाई देगा.</a:t>
            </a:r>
          </a:p>
          <a:p>
            <a:endParaRPr lang="en-US" sz="1600" b="1" i="1" dirty="0"/>
          </a:p>
          <a:p>
            <a:r>
              <a:rPr lang="hi-IN" sz="1600"/>
              <a:t>यदि यूजर अप्लीकेशन्स स्वीच करना चाहते हैं तो वे, अप्लीकेशन्स स्वीचर पेज पर लौटने के लिए ऊपर बांईं (left) तरफ MyLion सिलेक्टर सिलेक्ट कर सकते हैं.</a:t>
            </a:r>
          </a:p>
        </p:txBody>
      </p:sp>
      <p:pic>
        <p:nvPicPr>
          <p:cNvPr id="4" name="Picture 3"/>
          <p:cNvPicPr>
            <a:picLocks noChangeAspect="1"/>
          </p:cNvPicPr>
          <p:nvPr/>
        </p:nvPicPr>
        <p:blipFill>
          <a:blip r:embed="rId2"/>
          <a:stretch>
            <a:fillRect/>
          </a:stretch>
        </p:blipFill>
        <p:spPr>
          <a:xfrm>
            <a:off x="5480061" y="148280"/>
            <a:ext cx="6435829" cy="6569676"/>
          </a:xfrm>
          <a:prstGeom prst="rect">
            <a:avLst/>
          </a:prstGeom>
        </p:spPr>
      </p:pic>
      <p:cxnSp>
        <p:nvCxnSpPr>
          <p:cNvPr id="7" name="Straight Arrow Connector 6"/>
          <p:cNvCxnSpPr/>
          <p:nvPr/>
        </p:nvCxnSpPr>
        <p:spPr>
          <a:xfrm flipV="1">
            <a:off x="4985304" y="1230309"/>
            <a:ext cx="895739" cy="839756"/>
          </a:xfrm>
          <a:prstGeom prst="straightConnector1">
            <a:avLst/>
          </a:prstGeom>
          <a:ln w="85725">
            <a:solidFill>
              <a:srgbClr val="FF3F3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80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573" y="711469"/>
            <a:ext cx="4264090" cy="1877437"/>
          </a:xfrm>
          <a:prstGeom prst="rect">
            <a:avLst/>
          </a:prstGeom>
          <a:noFill/>
        </p:spPr>
        <p:txBody>
          <a:bodyPr wrap="square" rtlCol="0">
            <a:spAutoFit/>
          </a:bodyPr>
          <a:lstStyle/>
          <a:p>
            <a:r>
              <a:rPr lang="hi-IN" b="1" u="sng"/>
              <a:t>इनसाइट्स</a:t>
            </a:r>
          </a:p>
          <a:p>
            <a:pPr marL="285750" indent="-285750">
              <a:buFont typeface="Arial" panose="020B0604020202020204" pitchFamily="34" charset="0"/>
              <a:buChar char="•"/>
            </a:pPr>
            <a:endParaRPr lang="en-US" dirty="0"/>
          </a:p>
          <a:p>
            <a:r>
              <a:rPr lang="hi-IN" sz="1600"/>
              <a:t>इनसाइट्स का होम पेज दिखाई देगा.</a:t>
            </a:r>
          </a:p>
          <a:p>
            <a:endParaRPr lang="en-US" sz="1600" b="1" i="1" dirty="0"/>
          </a:p>
          <a:p>
            <a:r>
              <a:rPr lang="hi-IN" sz="1600"/>
              <a:t>यदि यूजर अप्लीकेशन्स स्वीच करना चाहते हैं तो, वे अप्लीकेशन स्वीचर पेज पर लौटने के लिए ऊपर बांईं (left) तरफ इनसाइट्स सिलेक्टर सिलेक्ट कर सकते हैं.</a:t>
            </a:r>
          </a:p>
        </p:txBody>
      </p:sp>
      <p:pic>
        <p:nvPicPr>
          <p:cNvPr id="2" name="Picture 1"/>
          <p:cNvPicPr>
            <a:picLocks noChangeAspect="1"/>
          </p:cNvPicPr>
          <p:nvPr/>
        </p:nvPicPr>
        <p:blipFill>
          <a:blip r:embed="rId2"/>
          <a:stretch>
            <a:fillRect/>
          </a:stretch>
        </p:blipFill>
        <p:spPr>
          <a:xfrm>
            <a:off x="5066488" y="802433"/>
            <a:ext cx="6646636" cy="5439747"/>
          </a:xfrm>
          <a:prstGeom prst="rect">
            <a:avLst/>
          </a:prstGeom>
        </p:spPr>
      </p:pic>
      <p:cxnSp>
        <p:nvCxnSpPr>
          <p:cNvPr id="12" name="Straight Arrow Connector 11"/>
          <p:cNvCxnSpPr/>
          <p:nvPr/>
        </p:nvCxnSpPr>
        <p:spPr>
          <a:xfrm flipV="1">
            <a:off x="3956180" y="1194319"/>
            <a:ext cx="1184987" cy="531844"/>
          </a:xfrm>
          <a:prstGeom prst="straightConnector1">
            <a:avLst/>
          </a:prstGeom>
          <a:ln w="85725">
            <a:solidFill>
              <a:srgbClr val="FF3F3F"/>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573" y="3596951"/>
            <a:ext cx="4264090" cy="2800767"/>
          </a:xfrm>
          <a:prstGeom prst="rect">
            <a:avLst/>
          </a:prstGeom>
          <a:noFill/>
        </p:spPr>
        <p:txBody>
          <a:bodyPr wrap="square" rtlCol="0">
            <a:spAutoFit/>
          </a:bodyPr>
          <a:lstStyle/>
          <a:p>
            <a:r>
              <a:rPr lang="hi-IN" sz="1600"/>
              <a:t>यूजर्स केवल अपने भौगोलिक एरिया की जानकारी देखेंगे. डैशबोर्ड रिपोर्ट निम्नलिखित के लिए शामिल है:  </a:t>
            </a:r>
          </a:p>
          <a:p>
            <a:endParaRPr lang="en-US" sz="1600" dirty="0"/>
          </a:p>
          <a:p>
            <a:pPr marL="742950" lvl="1" indent="-285750">
              <a:buFont typeface="Wingdings" panose="05000000000000000000" pitchFamily="2" charset="2"/>
              <a:buChar char="Ø"/>
            </a:pPr>
            <a:r>
              <a:rPr lang="hi-IN" sz="1600"/>
              <a:t>मेंबरशिप</a:t>
            </a:r>
          </a:p>
          <a:p>
            <a:pPr marL="742950" lvl="1" indent="-285750">
              <a:buFont typeface="Wingdings" panose="05000000000000000000" pitchFamily="2" charset="2"/>
              <a:buChar char="Ø"/>
            </a:pPr>
            <a:r>
              <a:rPr lang="hi-IN" sz="1600"/>
              <a:t>सर्विस एक्टिविटी</a:t>
            </a:r>
          </a:p>
          <a:p>
            <a:pPr marL="742950" lvl="1" indent="-285750">
              <a:buFont typeface="Wingdings" panose="05000000000000000000" pitchFamily="2" charset="2"/>
              <a:buChar char="Ø"/>
            </a:pPr>
            <a:r>
              <a:rPr lang="hi-IN" sz="1600"/>
              <a:t>डोनेशन्स</a:t>
            </a:r>
          </a:p>
          <a:p>
            <a:pPr marL="742950" lvl="1" indent="-285750">
              <a:buFont typeface="Wingdings" panose="05000000000000000000" pitchFamily="2" charset="2"/>
              <a:buChar char="Ø"/>
            </a:pPr>
            <a:r>
              <a:rPr lang="hi-IN" sz="1600"/>
              <a:t>क्लब्स</a:t>
            </a:r>
          </a:p>
          <a:p>
            <a:pPr marL="742950" lvl="1" indent="-285750">
              <a:buFont typeface="Wingdings" panose="05000000000000000000" pitchFamily="2" charset="2"/>
              <a:buChar char="Ø"/>
            </a:pPr>
            <a:endParaRPr lang="en-US" sz="1600" dirty="0"/>
          </a:p>
          <a:p>
            <a:r>
              <a:rPr lang="hi-IN" sz="1600"/>
              <a:t>दर्शाई गई डैशबोर्ड रिपोर्ट्स की संख्या यूजर्स की अनुमतियों पर निर्भर होगी.</a:t>
            </a:r>
          </a:p>
        </p:txBody>
      </p:sp>
    </p:spTree>
    <p:extLst>
      <p:ext uri="{BB962C8B-B14F-4D97-AF65-F5344CB8AC3E}">
        <p14:creationId xmlns:p14="http://schemas.microsoft.com/office/powerpoint/2010/main" val="206748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573" y="711469"/>
            <a:ext cx="4264090" cy="5570756"/>
          </a:xfrm>
          <a:prstGeom prst="rect">
            <a:avLst/>
          </a:prstGeom>
          <a:noFill/>
        </p:spPr>
        <p:txBody>
          <a:bodyPr wrap="square" rtlCol="0">
            <a:spAutoFit/>
          </a:bodyPr>
          <a:lstStyle/>
          <a:p>
            <a:r>
              <a:rPr lang="hi-IN" b="1" u="sng"/>
              <a:t>MyLion – D/MD एडमिन्स</a:t>
            </a:r>
          </a:p>
          <a:p>
            <a:pPr marL="285750" indent="-285750">
              <a:buFont typeface="Arial" panose="020B0604020202020204" pitchFamily="34" charset="0"/>
              <a:buChar char="•"/>
            </a:pPr>
            <a:endParaRPr lang="en-US" dirty="0"/>
          </a:p>
          <a:p>
            <a:r>
              <a:rPr lang="hi-IN" sz="1600"/>
              <a:t>यदि यूजर एक डिस्ट्रिक्ट या मल्टिपल डिस्ट्रिक्ट एडमिन है तो MyLion होम एवं मेट्रिक्स पेजेस इस समय मेट्रिक्स नहीं दर्शाएंगे.</a:t>
            </a:r>
          </a:p>
          <a:p>
            <a:endParaRPr lang="en-US" sz="1600" dirty="0"/>
          </a:p>
          <a:p>
            <a:r>
              <a:rPr lang="hi-IN" sz="1600"/>
              <a:t>हम इस यूजर अनुभव को सुधारने के लिए काम कर रहे हैं ताकि डिस्ट्रिक्ट या मल्टिपल डिस्ट्रिक्ट का पहला क्लब दिखाई दे. </a:t>
            </a:r>
          </a:p>
          <a:p>
            <a:endParaRPr lang="en-US" sz="1600" dirty="0"/>
          </a:p>
          <a:p>
            <a:r>
              <a:rPr lang="hi-IN" sz="1600"/>
              <a:t>D/MD एडमिन्स, एक्टिविटीज् क्रिएट, रिपोर्ट एवं सर्च कर पाएंगे. वे मैसेजेस फीचर्स का इस्तेमाल करने और अपनी प्रोफाइल एडिट करने में सक्षम होंगे.</a:t>
            </a:r>
          </a:p>
          <a:p>
            <a:endParaRPr lang="en-US" sz="1600" dirty="0"/>
          </a:p>
          <a:p>
            <a:r>
              <a:rPr lang="hi-IN" sz="1600"/>
              <a:t>प्रभावित होने वाले शीर्षक हैं :</a:t>
            </a:r>
          </a:p>
          <a:p>
            <a:pPr marL="285750" indent="-285750">
              <a:buFont typeface="Wingdings" panose="05000000000000000000" pitchFamily="2" charset="2"/>
              <a:buChar char="Ø"/>
            </a:pPr>
            <a:r>
              <a:rPr lang="hi-IN" sz="1600"/>
              <a:t>डिस्ट्रिक्ट लायंस स्टाफ-एडमिन</a:t>
            </a:r>
          </a:p>
          <a:p>
            <a:pPr marL="285750" indent="-285750">
              <a:buFont typeface="Wingdings" panose="05000000000000000000" pitchFamily="2" charset="2"/>
              <a:buChar char="Ø"/>
            </a:pPr>
            <a:r>
              <a:rPr lang="hi-IN" sz="1600"/>
              <a:t>डिस्ट्रिक्ट ऑफिस स्टाफ- एडमिन</a:t>
            </a:r>
          </a:p>
          <a:p>
            <a:pPr marL="285750" indent="-285750">
              <a:buFont typeface="Wingdings" panose="05000000000000000000" pitchFamily="2" charset="2"/>
              <a:buChar char="Ø"/>
            </a:pPr>
            <a:r>
              <a:rPr lang="hi-IN" sz="1600"/>
              <a:t>मल्टिपल डिस्ट्रिक्ट लायंस स्टाफ-एडमिन</a:t>
            </a:r>
          </a:p>
          <a:p>
            <a:pPr marL="285750" indent="-285750">
              <a:buFont typeface="Wingdings" panose="05000000000000000000" pitchFamily="2" charset="2"/>
              <a:buChar char="Ø"/>
            </a:pPr>
            <a:r>
              <a:rPr lang="hi-IN" sz="1600"/>
              <a:t>मल्टिपल डिस्ट्रिक्ट ऑफिस स्टाफ-एडमिन</a:t>
            </a:r>
          </a:p>
          <a:p>
            <a:endParaRPr lang="en-US" sz="1600" dirty="0"/>
          </a:p>
          <a:p>
            <a:r>
              <a:rPr lang="hi-IN" sz="1600" b="1" i="1"/>
              <a:t>अन्य एडमिन्स एवं स्टाफ को इस समय MyLion का एक्सेस नहीं होगा.</a:t>
            </a:r>
          </a:p>
        </p:txBody>
      </p:sp>
      <p:pic>
        <p:nvPicPr>
          <p:cNvPr id="4" name="Picture 3"/>
          <p:cNvPicPr>
            <a:picLocks noChangeAspect="1"/>
          </p:cNvPicPr>
          <p:nvPr/>
        </p:nvPicPr>
        <p:blipFill>
          <a:blip r:embed="rId2"/>
          <a:stretch>
            <a:fillRect/>
          </a:stretch>
        </p:blipFill>
        <p:spPr>
          <a:xfrm>
            <a:off x="5284544" y="156518"/>
            <a:ext cx="6252865" cy="6388443"/>
          </a:xfrm>
          <a:prstGeom prst="rect">
            <a:avLst/>
          </a:prstGeom>
        </p:spPr>
      </p:pic>
    </p:spTree>
    <p:extLst>
      <p:ext uri="{BB962C8B-B14F-4D97-AF65-F5344CB8AC3E}">
        <p14:creationId xmlns:p14="http://schemas.microsoft.com/office/powerpoint/2010/main" val="27594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509" y="640080"/>
            <a:ext cx="3374967" cy="923330"/>
          </a:xfrm>
          <a:prstGeom prst="rect">
            <a:avLst/>
          </a:prstGeom>
          <a:noFill/>
        </p:spPr>
        <p:txBody>
          <a:bodyPr wrap="square" rtlCol="0">
            <a:spAutoFit/>
          </a:bodyPr>
          <a:lstStyle/>
          <a:p>
            <a:r>
              <a:rPr lang="hi-IN" b="1" u="sng"/>
              <a:t>लायन एकाउंट रजिस्ट्रेशन</a:t>
            </a:r>
          </a:p>
          <a:p>
            <a:pPr marL="285750" indent="-285750">
              <a:buFont typeface="Arial" panose="020B0604020202020204" pitchFamily="34" charset="0"/>
              <a:buChar char="•"/>
            </a:pPr>
            <a:endParaRPr lang="en-US" dirty="0"/>
          </a:p>
          <a:p>
            <a:pPr marL="342900" indent="-342900">
              <a:buFont typeface="+mj-lt"/>
              <a:buAutoNum type="arabicPeriod"/>
            </a:pPr>
            <a:r>
              <a:rPr lang="hi-IN"/>
              <a:t>रजिस्ट्रेशन बटन क्लिक करें</a:t>
            </a:r>
          </a:p>
        </p:txBody>
      </p:sp>
      <p:pic>
        <p:nvPicPr>
          <p:cNvPr id="5" name="Picture 4"/>
          <p:cNvPicPr>
            <a:picLocks noChangeAspect="1"/>
          </p:cNvPicPr>
          <p:nvPr/>
        </p:nvPicPr>
        <p:blipFill>
          <a:blip r:embed="rId2"/>
          <a:stretch>
            <a:fillRect/>
          </a:stretch>
        </p:blipFill>
        <p:spPr>
          <a:xfrm>
            <a:off x="5025080" y="90616"/>
            <a:ext cx="6552175" cy="6645969"/>
          </a:xfrm>
          <a:prstGeom prst="rect">
            <a:avLst/>
          </a:prstGeom>
        </p:spPr>
      </p:pic>
    </p:spTree>
    <p:extLst>
      <p:ext uri="{BB962C8B-B14F-4D97-AF65-F5344CB8AC3E}">
        <p14:creationId xmlns:p14="http://schemas.microsoft.com/office/powerpoint/2010/main" val="195875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5120" y="355063"/>
            <a:ext cx="4131426" cy="4216539"/>
          </a:xfrm>
          <a:prstGeom prst="rect">
            <a:avLst/>
          </a:prstGeom>
          <a:noFill/>
        </p:spPr>
        <p:txBody>
          <a:bodyPr wrap="square" rtlCol="0">
            <a:spAutoFit/>
          </a:bodyPr>
          <a:lstStyle/>
          <a:p>
            <a:r>
              <a:rPr lang="hi-IN" b="1" u="sng" dirty="0"/>
              <a:t>क्या आप MyLion ऐप पर रजिस्टर्ड हुए हैं</a:t>
            </a:r>
            <a:r>
              <a:rPr lang="hi-IN" dirty="0"/>
              <a:t>?*</a:t>
            </a:r>
          </a:p>
          <a:p>
            <a:pPr marL="285750" indent="-285750">
              <a:buFont typeface="Arial" panose="020B0604020202020204" pitchFamily="34" charset="0"/>
              <a:buChar char="•"/>
            </a:pPr>
            <a:endParaRPr lang="en-US" dirty="0"/>
          </a:p>
          <a:p>
            <a:pPr marL="342900" indent="-342900">
              <a:buFont typeface="+mj-lt"/>
              <a:buAutoNum type="arabicPeriod" startAt="2"/>
            </a:pPr>
            <a:r>
              <a:rPr lang="hi-IN" dirty="0"/>
              <a:t>No क्लिक करें</a:t>
            </a:r>
          </a:p>
          <a:p>
            <a:pPr marL="342900" indent="-342900">
              <a:buFont typeface="+mj-lt"/>
              <a:buAutoNum type="arabicPeriod" startAt="2"/>
            </a:pPr>
            <a:endParaRPr lang="en-US" dirty="0"/>
          </a:p>
          <a:p>
            <a:endParaRPr lang="en-US" dirty="0"/>
          </a:p>
          <a:p>
            <a:r>
              <a:rPr lang="hi-IN" sz="1600" dirty="0"/>
              <a:t>* यह प्रश्न अब प्रदान किया गया है क्योंकि यदि किसी यूजर ने अपने फोन पर MyLion ऐप का उपयोग कर पहले ही एक लायन एकाउंट क्रिएट किया है, तो उन्हें दोबारा रजिस्टर होना जरूरी नहीं.</a:t>
            </a:r>
          </a:p>
          <a:p>
            <a:endParaRPr lang="en-US" sz="1600" dirty="0"/>
          </a:p>
          <a:p>
            <a:r>
              <a:rPr lang="hi-IN" sz="1600" dirty="0"/>
              <a:t>Yes पर क्लिक करने से उन्हें एक स्क्रीन पर लाया जाएगा, जो उन्हें लॉगिन करने के लिए अपने यूजरनेम एवं पासवर्ड एंटर करने की अनुमति देगा.</a:t>
            </a:r>
          </a:p>
        </p:txBody>
      </p:sp>
      <p:sp>
        <p:nvSpPr>
          <p:cNvPr id="6" name="Rectangle 5"/>
          <p:cNvSpPr/>
          <p:nvPr/>
        </p:nvSpPr>
        <p:spPr>
          <a:xfrm>
            <a:off x="1296955" y="1987420"/>
            <a:ext cx="4021494" cy="4667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6400800" y="429491"/>
            <a:ext cx="18661" cy="6269889"/>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7116119" y="226641"/>
            <a:ext cx="4180832" cy="6428509"/>
          </a:xfrm>
          <a:prstGeom prst="rect">
            <a:avLst/>
          </a:prstGeom>
        </p:spPr>
      </p:pic>
      <p:pic>
        <p:nvPicPr>
          <p:cNvPr id="7" name="Picture 6"/>
          <p:cNvPicPr>
            <a:picLocks noChangeAspect="1"/>
          </p:cNvPicPr>
          <p:nvPr/>
        </p:nvPicPr>
        <p:blipFill>
          <a:blip r:embed="rId3"/>
          <a:stretch>
            <a:fillRect/>
          </a:stretch>
        </p:blipFill>
        <p:spPr>
          <a:xfrm>
            <a:off x="2021842" y="4472748"/>
            <a:ext cx="2382781" cy="2083548"/>
          </a:xfrm>
          <a:prstGeom prst="rect">
            <a:avLst/>
          </a:prstGeom>
        </p:spPr>
      </p:pic>
    </p:spTree>
    <p:extLst>
      <p:ext uri="{BB962C8B-B14F-4D97-AF65-F5344CB8AC3E}">
        <p14:creationId xmlns:p14="http://schemas.microsoft.com/office/powerpoint/2010/main" val="345780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1090" y="357985"/>
            <a:ext cx="5331172" cy="2862322"/>
          </a:xfrm>
          <a:prstGeom prst="rect">
            <a:avLst/>
          </a:prstGeom>
          <a:noFill/>
        </p:spPr>
        <p:txBody>
          <a:bodyPr wrap="square" rtlCol="0">
            <a:spAutoFit/>
          </a:bodyPr>
          <a:lstStyle/>
          <a:p>
            <a:r>
              <a:rPr lang="hi-IN" b="1" u="sng"/>
              <a:t>अपना लायन एकाउंट क्रिएट करें</a:t>
            </a:r>
          </a:p>
          <a:p>
            <a:pPr marL="285750" indent="-285750">
              <a:buFont typeface="Arial" panose="020B0604020202020204" pitchFamily="34" charset="0"/>
              <a:buChar char="•"/>
            </a:pPr>
            <a:endParaRPr lang="en-US" dirty="0"/>
          </a:p>
          <a:p>
            <a:pPr marL="342900" indent="-342900">
              <a:buFont typeface="+mj-lt"/>
              <a:buAutoNum type="arabicPeriod" startAt="3"/>
            </a:pPr>
            <a:r>
              <a:rPr lang="hi-IN"/>
              <a:t>निम्नलिखित फील्ड्स एंटर करें :</a:t>
            </a:r>
          </a:p>
          <a:p>
            <a:pPr marL="800100" lvl="1" indent="-342900">
              <a:buFont typeface="Arial" panose="020B0604020202020204" pitchFamily="34" charset="0"/>
              <a:buChar char="•"/>
            </a:pPr>
            <a:r>
              <a:rPr lang="hi-IN"/>
              <a:t>मेंबर आईडी एंटर करें</a:t>
            </a:r>
          </a:p>
          <a:p>
            <a:pPr marL="800100" lvl="1" indent="-342900">
              <a:buFont typeface="Arial" panose="020B0604020202020204" pitchFamily="34" charset="0"/>
              <a:buChar char="•"/>
            </a:pPr>
            <a:r>
              <a:rPr lang="hi-IN"/>
              <a:t>जन्म तारीख एंटर करें</a:t>
            </a:r>
          </a:p>
          <a:p>
            <a:pPr marL="800100" lvl="1" indent="-342900">
              <a:buFont typeface="Arial" panose="020B0604020202020204" pitchFamily="34" charset="0"/>
              <a:buChar char="•"/>
            </a:pPr>
            <a:r>
              <a:rPr lang="hi-IN"/>
              <a:t>या ईमेल एड्रेस या मोबाइल नंबर एंटर करें</a:t>
            </a:r>
          </a:p>
          <a:p>
            <a:pPr marL="800100" lvl="1" indent="-342900">
              <a:buFont typeface="Arial" panose="020B0604020202020204" pitchFamily="34" charset="0"/>
              <a:buChar char="•"/>
            </a:pPr>
            <a:r>
              <a:rPr lang="hi-IN"/>
              <a:t>एक पासवर्ड एंटर करें</a:t>
            </a:r>
          </a:p>
          <a:p>
            <a:pPr marL="800100" lvl="1" indent="-342900">
              <a:buFont typeface="Arial" panose="020B0604020202020204" pitchFamily="34" charset="0"/>
              <a:buChar char="•"/>
            </a:pPr>
            <a:r>
              <a:rPr lang="hi-IN"/>
              <a:t>वही पासवर्ड रिटाइप करें</a:t>
            </a:r>
          </a:p>
          <a:p>
            <a:pPr marL="800100" lvl="1" indent="-342900">
              <a:buFont typeface="Arial" panose="020B0604020202020204" pitchFamily="34" charset="0"/>
              <a:buChar char="•"/>
            </a:pPr>
            <a:r>
              <a:rPr lang="hi-IN"/>
              <a:t>प्राइवेसी पॉलिसी चेक करें</a:t>
            </a:r>
          </a:p>
          <a:p>
            <a:pPr marL="800100" lvl="1" indent="-342900">
              <a:buFont typeface="Arial" panose="020B0604020202020204" pitchFamily="34" charset="0"/>
              <a:buChar char="•"/>
            </a:pPr>
            <a:r>
              <a:rPr lang="hi-IN"/>
              <a:t>इस्तेमाल नियम चेक करें</a:t>
            </a:r>
          </a:p>
        </p:txBody>
      </p:sp>
      <p:sp>
        <p:nvSpPr>
          <p:cNvPr id="5" name="TextBox 4"/>
          <p:cNvSpPr txBox="1"/>
          <p:nvPr/>
        </p:nvSpPr>
        <p:spPr>
          <a:xfrm>
            <a:off x="265923" y="3662266"/>
            <a:ext cx="5915608" cy="2800767"/>
          </a:xfrm>
          <a:prstGeom prst="rect">
            <a:avLst/>
          </a:prstGeom>
          <a:noFill/>
          <a:ln>
            <a:solidFill>
              <a:schemeClr val="accent1">
                <a:shade val="50000"/>
              </a:schemeClr>
            </a:solidFill>
          </a:ln>
        </p:spPr>
        <p:txBody>
          <a:bodyPr wrap="square" rtlCol="0">
            <a:spAutoFit/>
          </a:bodyPr>
          <a:lstStyle/>
          <a:p>
            <a:r>
              <a:rPr lang="hi-IN" sz="1600"/>
              <a:t>सफलतापूर्ण रजिस्टर करने के लिए निम्नलिखित फील्ड्स हमारे एप्टिफाइ डेटाबेस से मैच होने चाहिए.</a:t>
            </a:r>
          </a:p>
          <a:p>
            <a:pPr marL="800100" lvl="1" indent="-342900">
              <a:buFont typeface="+mj-lt"/>
              <a:buAutoNum type="alphaLcPeriod"/>
            </a:pPr>
            <a:r>
              <a:rPr lang="hi-IN" sz="1600"/>
              <a:t>मेंबर आईडी</a:t>
            </a:r>
          </a:p>
          <a:p>
            <a:pPr marL="800100" lvl="1" indent="-342900">
              <a:buFont typeface="+mj-lt"/>
              <a:buAutoNum type="alphaLcPeriod"/>
            </a:pPr>
            <a:r>
              <a:rPr lang="hi-IN" sz="1600"/>
              <a:t>ईमेल एड्रेस या मोबाइल नंबर</a:t>
            </a:r>
          </a:p>
          <a:p>
            <a:pPr marL="1314450" lvl="2" indent="-400050">
              <a:buFont typeface="+mj-lt"/>
              <a:buAutoNum type="romanLcPeriod"/>
            </a:pPr>
            <a:r>
              <a:rPr lang="hi-IN" sz="1600"/>
              <a:t>रजिस्ट्रेशन के लिए केवल एक ही आवश्यक</a:t>
            </a:r>
          </a:p>
          <a:p>
            <a:endParaRPr lang="en-US" sz="1600" dirty="0"/>
          </a:p>
          <a:p>
            <a:r>
              <a:rPr lang="hi-IN" sz="1600"/>
              <a:t>जन्म तारीख आवश्यक है ,परंतु सफलतापूर्ण रजिस्टर करने के लिए एप्टिफाइ डेटाबेस मैच करना जरूरी नहीं.</a:t>
            </a:r>
          </a:p>
          <a:p>
            <a:endParaRPr lang="en-US" sz="1600" dirty="0"/>
          </a:p>
          <a:p>
            <a:r>
              <a:rPr lang="hi-IN" sz="1600"/>
              <a:t>प्राइवेसी पॉलिसी एवं इस्तेमाल नियम पढ़ने के लिए प्रदान की गई लिक्स पर क्लिक करें.</a:t>
            </a:r>
          </a:p>
        </p:txBody>
      </p:sp>
      <p:cxnSp>
        <p:nvCxnSpPr>
          <p:cNvPr id="6" name="Straight Connector 5"/>
          <p:cNvCxnSpPr/>
          <p:nvPr/>
        </p:nvCxnSpPr>
        <p:spPr>
          <a:xfrm>
            <a:off x="6400799" y="429491"/>
            <a:ext cx="0" cy="6195245"/>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7117965" y="124721"/>
            <a:ext cx="3871785" cy="6500015"/>
          </a:xfrm>
          <a:prstGeom prst="rect">
            <a:avLst/>
          </a:prstGeom>
        </p:spPr>
      </p:pic>
    </p:spTree>
    <p:extLst>
      <p:ext uri="{BB962C8B-B14F-4D97-AF65-F5344CB8AC3E}">
        <p14:creationId xmlns:p14="http://schemas.microsoft.com/office/powerpoint/2010/main" val="272655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0777" y="637904"/>
            <a:ext cx="3332643" cy="923330"/>
          </a:xfrm>
          <a:prstGeom prst="rect">
            <a:avLst/>
          </a:prstGeom>
          <a:noFill/>
        </p:spPr>
        <p:txBody>
          <a:bodyPr wrap="square" rtlCol="0">
            <a:spAutoFit/>
          </a:bodyPr>
          <a:lstStyle/>
          <a:p>
            <a:r>
              <a:rPr lang="hi-IN" b="1" u="sng"/>
              <a:t>अपना लायन एकाउंट क्रिएट करें</a:t>
            </a:r>
          </a:p>
          <a:p>
            <a:pPr marL="285750" indent="-285750">
              <a:buFont typeface="Arial" panose="020B0604020202020204" pitchFamily="34" charset="0"/>
              <a:buChar char="•"/>
            </a:pPr>
            <a:endParaRPr lang="en-US" dirty="0"/>
          </a:p>
          <a:p>
            <a:pPr marL="342900" indent="-342900">
              <a:buFont typeface="+mj-lt"/>
              <a:buAutoNum type="arabicPeriod" startAt="4"/>
            </a:pPr>
            <a:r>
              <a:rPr lang="hi-IN"/>
              <a:t>Continue क्लिक करें</a:t>
            </a:r>
          </a:p>
        </p:txBody>
      </p:sp>
      <p:cxnSp>
        <p:nvCxnSpPr>
          <p:cNvPr id="7" name="Straight Connector 6"/>
          <p:cNvCxnSpPr/>
          <p:nvPr/>
        </p:nvCxnSpPr>
        <p:spPr>
          <a:xfrm>
            <a:off x="6411908" y="457483"/>
            <a:ext cx="0" cy="6195245"/>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7225076" y="126106"/>
            <a:ext cx="3814606" cy="6526622"/>
          </a:xfrm>
          <a:prstGeom prst="rect">
            <a:avLst/>
          </a:prstGeom>
        </p:spPr>
      </p:pic>
    </p:spTree>
    <p:extLst>
      <p:ext uri="{BB962C8B-B14F-4D97-AF65-F5344CB8AC3E}">
        <p14:creationId xmlns:p14="http://schemas.microsoft.com/office/powerpoint/2010/main" val="208991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76909" y="345094"/>
            <a:ext cx="3060441" cy="6420022"/>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939253" y="2085901"/>
            <a:ext cx="3876675" cy="2209800"/>
          </a:xfrm>
          <a:prstGeom prst="rect">
            <a:avLst/>
          </a:prstGeom>
          <a:ln>
            <a:solidFill>
              <a:schemeClr val="tx1"/>
            </a:solidFill>
          </a:ln>
        </p:spPr>
      </p:pic>
      <p:sp>
        <p:nvSpPr>
          <p:cNvPr id="4" name="TextBox 3"/>
          <p:cNvSpPr txBox="1"/>
          <p:nvPr/>
        </p:nvSpPr>
        <p:spPr>
          <a:xfrm>
            <a:off x="1211270" y="721879"/>
            <a:ext cx="3332643" cy="1200329"/>
          </a:xfrm>
          <a:prstGeom prst="rect">
            <a:avLst/>
          </a:prstGeom>
          <a:noFill/>
        </p:spPr>
        <p:txBody>
          <a:bodyPr wrap="square" rtlCol="0">
            <a:spAutoFit/>
          </a:bodyPr>
          <a:lstStyle/>
          <a:p>
            <a:r>
              <a:rPr lang="hi-IN" b="1" u="sng"/>
              <a:t>सत्यापन कोड</a:t>
            </a:r>
          </a:p>
          <a:p>
            <a:pPr marL="285750" indent="-285750">
              <a:buFont typeface="Arial" panose="020B0604020202020204" pitchFamily="34" charset="0"/>
              <a:buChar char="•"/>
            </a:pPr>
            <a:endParaRPr lang="en-US" dirty="0"/>
          </a:p>
          <a:p>
            <a:pPr marL="342900" indent="-342900">
              <a:buFont typeface="+mj-lt"/>
              <a:buAutoNum type="arabicPeriod" startAt="5"/>
            </a:pPr>
            <a:r>
              <a:rPr lang="hi-IN"/>
              <a:t>सत्यापन कोड के लिए स्क्रिन दिखाई देगा</a:t>
            </a:r>
          </a:p>
        </p:txBody>
      </p:sp>
      <p:sp>
        <p:nvSpPr>
          <p:cNvPr id="6" name="TextBox 5"/>
          <p:cNvSpPr txBox="1"/>
          <p:nvPr/>
        </p:nvSpPr>
        <p:spPr>
          <a:xfrm>
            <a:off x="1211270" y="4889241"/>
            <a:ext cx="4413380" cy="923330"/>
          </a:xfrm>
          <a:prstGeom prst="rect">
            <a:avLst/>
          </a:prstGeom>
          <a:noFill/>
        </p:spPr>
        <p:txBody>
          <a:bodyPr wrap="square" rtlCol="0">
            <a:spAutoFit/>
          </a:bodyPr>
          <a:lstStyle/>
          <a:p>
            <a:pPr marL="342900" indent="-342900">
              <a:buFont typeface="+mj-lt"/>
              <a:buAutoNum type="arabicPeriod" startAt="6"/>
            </a:pPr>
            <a:r>
              <a:rPr lang="hi-IN"/>
              <a:t>अपना रजिस्ट्रेशन पूर्ण करने के लिए वेरिफिकेशन कोड प्राप्त करने हेतु अपने ईमेल पर जाएं</a:t>
            </a:r>
          </a:p>
        </p:txBody>
      </p:sp>
      <p:cxnSp>
        <p:nvCxnSpPr>
          <p:cNvPr id="10" name="Straight Connector 9"/>
          <p:cNvCxnSpPr/>
          <p:nvPr/>
        </p:nvCxnSpPr>
        <p:spPr>
          <a:xfrm>
            <a:off x="6411908" y="457483"/>
            <a:ext cx="0" cy="6195245"/>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290457" y="4665306"/>
            <a:ext cx="2248678" cy="513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75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22999" y="326571"/>
            <a:ext cx="4120390" cy="241478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7127909" y="3158379"/>
            <a:ext cx="4115480" cy="3575600"/>
          </a:xfrm>
          <a:prstGeom prst="rect">
            <a:avLst/>
          </a:prstGeom>
          <a:ln>
            <a:solidFill>
              <a:schemeClr val="tx1"/>
            </a:solidFill>
          </a:ln>
        </p:spPr>
      </p:pic>
      <p:sp>
        <p:nvSpPr>
          <p:cNvPr id="5" name="TextBox 4"/>
          <p:cNvSpPr txBox="1"/>
          <p:nvPr/>
        </p:nvSpPr>
        <p:spPr>
          <a:xfrm>
            <a:off x="1024658" y="525936"/>
            <a:ext cx="3332643" cy="1200329"/>
          </a:xfrm>
          <a:prstGeom prst="rect">
            <a:avLst/>
          </a:prstGeom>
          <a:noFill/>
        </p:spPr>
        <p:txBody>
          <a:bodyPr wrap="square" rtlCol="0">
            <a:spAutoFit/>
          </a:bodyPr>
          <a:lstStyle/>
          <a:p>
            <a:r>
              <a:rPr lang="hi-IN" b="1" u="sng"/>
              <a:t>सत्यापन कोड</a:t>
            </a:r>
          </a:p>
          <a:p>
            <a:pPr marL="285750" indent="-285750">
              <a:buFont typeface="Arial" panose="020B0604020202020204" pitchFamily="34" charset="0"/>
              <a:buChar char="•"/>
            </a:pPr>
            <a:endParaRPr lang="en-US" dirty="0"/>
          </a:p>
          <a:p>
            <a:pPr marL="342900" indent="-342900">
              <a:buFont typeface="+mj-lt"/>
              <a:buAutoNum type="arabicPeriod" startAt="7"/>
            </a:pPr>
            <a:r>
              <a:rPr lang="hi-IN"/>
              <a:t>सत्यापन कोड एंटर करें</a:t>
            </a:r>
          </a:p>
          <a:p>
            <a:pPr marL="342900" indent="-342900">
              <a:buFont typeface="+mj-lt"/>
              <a:buAutoNum type="arabicPeriod" startAt="7"/>
            </a:pPr>
            <a:r>
              <a:rPr lang="hi-IN"/>
              <a:t>Continue क्लिक करें</a:t>
            </a:r>
          </a:p>
        </p:txBody>
      </p:sp>
      <p:sp>
        <p:nvSpPr>
          <p:cNvPr id="6" name="TextBox 5"/>
          <p:cNvSpPr txBox="1"/>
          <p:nvPr/>
        </p:nvSpPr>
        <p:spPr>
          <a:xfrm>
            <a:off x="1024658" y="3163480"/>
            <a:ext cx="5114885" cy="2031325"/>
          </a:xfrm>
          <a:prstGeom prst="rect">
            <a:avLst/>
          </a:prstGeom>
          <a:noFill/>
        </p:spPr>
        <p:txBody>
          <a:bodyPr wrap="square" rtlCol="0">
            <a:spAutoFit/>
          </a:bodyPr>
          <a:lstStyle/>
          <a:p>
            <a:r>
              <a:rPr lang="hi-IN" b="1" u="sng"/>
              <a:t>लॉगिन</a:t>
            </a:r>
          </a:p>
          <a:p>
            <a:pPr marL="285750" indent="-285750">
              <a:buFont typeface="Arial" panose="020B0604020202020204" pitchFamily="34" charset="0"/>
              <a:buChar char="•"/>
            </a:pPr>
            <a:endParaRPr lang="en-US" dirty="0"/>
          </a:p>
          <a:p>
            <a:pPr marL="342900" indent="-342900">
              <a:buFont typeface="+mj-lt"/>
              <a:buAutoNum type="arabicPeriod" startAt="9"/>
            </a:pPr>
            <a:r>
              <a:rPr lang="hi-IN"/>
              <a:t>यूजरनेम एंटर करें</a:t>
            </a:r>
          </a:p>
          <a:p>
            <a:pPr marL="742950" lvl="1" indent="-285750">
              <a:buFont typeface="Arial" panose="020B0604020202020204" pitchFamily="34" charset="0"/>
              <a:buChar char="•"/>
            </a:pPr>
            <a:r>
              <a:rPr lang="hi-IN"/>
              <a:t>यह ईमेल या मोबाइल फोन है, जिसका इस्तेमाल रजिस्ट्रेशन के दौरान किया जाता है</a:t>
            </a:r>
          </a:p>
          <a:p>
            <a:pPr marL="342900" indent="-342900">
              <a:buFont typeface="+mj-lt"/>
              <a:buAutoNum type="arabicPeriod" startAt="9"/>
            </a:pPr>
            <a:r>
              <a:rPr lang="hi-IN"/>
              <a:t>रजिस्ट्रेशन के दौरान क्रिएटेड पासवर्ड एंटर करें</a:t>
            </a:r>
          </a:p>
          <a:p>
            <a:pPr marL="342900" indent="-342900">
              <a:buFont typeface="+mj-lt"/>
              <a:buAutoNum type="arabicPeriod" startAt="9"/>
            </a:pPr>
            <a:r>
              <a:rPr lang="hi-IN"/>
              <a:t>Continue क्लिक करें</a:t>
            </a:r>
          </a:p>
        </p:txBody>
      </p:sp>
      <p:cxnSp>
        <p:nvCxnSpPr>
          <p:cNvPr id="7" name="Straight Connector 6"/>
          <p:cNvCxnSpPr/>
          <p:nvPr/>
        </p:nvCxnSpPr>
        <p:spPr>
          <a:xfrm flipV="1">
            <a:off x="1024658" y="2920482"/>
            <a:ext cx="10675930" cy="933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73819" y="5029199"/>
            <a:ext cx="3368352" cy="276999"/>
          </a:xfrm>
          <a:prstGeom prst="rect">
            <a:avLst/>
          </a:prstGeom>
          <a:solidFill>
            <a:schemeClr val="bg1"/>
          </a:solidFill>
          <a:ln>
            <a:noFill/>
          </a:ln>
        </p:spPr>
        <p:txBody>
          <a:bodyPr wrap="square" rtlCol="0">
            <a:spAutoFit/>
          </a:bodyPr>
          <a:lstStyle/>
          <a:p>
            <a:r>
              <a:rPr lang="hi-IN" sz="1200">
                <a:solidFill>
                  <a:schemeClr val="tx2"/>
                </a:solidFill>
              </a:rPr>
              <a:t>Irwin@gmail.com</a:t>
            </a:r>
          </a:p>
        </p:txBody>
      </p:sp>
      <p:sp>
        <p:nvSpPr>
          <p:cNvPr id="12" name="TextBox 11"/>
          <p:cNvSpPr txBox="1"/>
          <p:nvPr/>
        </p:nvSpPr>
        <p:spPr>
          <a:xfrm>
            <a:off x="7473819" y="5676121"/>
            <a:ext cx="3368352" cy="276999"/>
          </a:xfrm>
          <a:prstGeom prst="rect">
            <a:avLst/>
          </a:prstGeom>
          <a:solidFill>
            <a:schemeClr val="bg1"/>
          </a:solidFill>
          <a:ln>
            <a:noFill/>
          </a:ln>
        </p:spPr>
        <p:txBody>
          <a:bodyPr wrap="square" rtlCol="0">
            <a:spAutoFit/>
          </a:bodyPr>
          <a:lstStyle/>
          <a:p>
            <a:r>
              <a:rPr lang="hi-IN" sz="1200">
                <a:solidFill>
                  <a:schemeClr val="tx2"/>
                </a:solidFill>
              </a:rPr>
              <a:t>************</a:t>
            </a:r>
          </a:p>
        </p:txBody>
      </p:sp>
    </p:spTree>
    <p:extLst>
      <p:ext uri="{BB962C8B-B14F-4D97-AF65-F5344CB8AC3E}">
        <p14:creationId xmlns:p14="http://schemas.microsoft.com/office/powerpoint/2010/main" val="251605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199" y="258338"/>
            <a:ext cx="11646313" cy="1061829"/>
          </a:xfrm>
          <a:prstGeom prst="rect">
            <a:avLst/>
          </a:prstGeom>
          <a:noFill/>
        </p:spPr>
        <p:txBody>
          <a:bodyPr wrap="square" rtlCol="0">
            <a:spAutoFit/>
          </a:bodyPr>
          <a:lstStyle/>
          <a:p>
            <a:r>
              <a:rPr lang="hi-IN" b="1" u="sng"/>
              <a:t>अप्लीकेशन स्वीचर</a:t>
            </a:r>
          </a:p>
          <a:p>
            <a:pPr marL="285750" indent="-285750">
              <a:buFont typeface="Arial" panose="020B0604020202020204" pitchFamily="34" charset="0"/>
              <a:buChar char="•"/>
            </a:pPr>
            <a:endParaRPr lang="en-US" sz="900" dirty="0"/>
          </a:p>
          <a:p>
            <a:pPr marL="342900" indent="-342900">
              <a:buFont typeface="+mj-lt"/>
              <a:buAutoNum type="arabicPeriod" startAt="12"/>
            </a:pPr>
            <a:r>
              <a:rPr lang="hi-IN"/>
              <a:t>वह अप्लीकेशन चुनें जिसे आप एंटर करना चाहते हैं</a:t>
            </a:r>
          </a:p>
          <a:p>
            <a:endParaRPr lang="en-US" dirty="0"/>
          </a:p>
        </p:txBody>
      </p:sp>
      <p:pic>
        <p:nvPicPr>
          <p:cNvPr id="4" name="Picture 3"/>
          <p:cNvPicPr>
            <a:picLocks noChangeAspect="1"/>
          </p:cNvPicPr>
          <p:nvPr/>
        </p:nvPicPr>
        <p:blipFill>
          <a:blip r:embed="rId2"/>
          <a:stretch>
            <a:fillRect/>
          </a:stretch>
        </p:blipFill>
        <p:spPr>
          <a:xfrm>
            <a:off x="457199" y="1338828"/>
            <a:ext cx="10627569" cy="5313785"/>
          </a:xfrm>
          <a:prstGeom prst="rect">
            <a:avLst/>
          </a:prstGeom>
        </p:spPr>
      </p:pic>
    </p:spTree>
    <p:extLst>
      <p:ext uri="{BB962C8B-B14F-4D97-AF65-F5344CB8AC3E}">
        <p14:creationId xmlns:p14="http://schemas.microsoft.com/office/powerpoint/2010/main" val="274532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529" y="1339575"/>
            <a:ext cx="10627569" cy="5260618"/>
          </a:xfrm>
          <a:prstGeom prst="rect">
            <a:avLst/>
          </a:prstGeom>
        </p:spPr>
      </p:pic>
      <p:sp>
        <p:nvSpPr>
          <p:cNvPr id="3" name="TextBox 2"/>
          <p:cNvSpPr txBox="1"/>
          <p:nvPr/>
        </p:nvSpPr>
        <p:spPr>
          <a:xfrm>
            <a:off x="466529" y="270588"/>
            <a:ext cx="11646313" cy="784830"/>
          </a:xfrm>
          <a:prstGeom prst="rect">
            <a:avLst/>
          </a:prstGeom>
          <a:noFill/>
        </p:spPr>
        <p:txBody>
          <a:bodyPr wrap="square" rtlCol="0">
            <a:spAutoFit/>
          </a:bodyPr>
          <a:lstStyle/>
          <a:p>
            <a:r>
              <a:rPr lang="hi-IN" b="1" u="sng" dirty="0"/>
              <a:t>अप्लीकेशन स्वीचर</a:t>
            </a:r>
          </a:p>
          <a:p>
            <a:pPr marL="285750" indent="-285750">
              <a:buFont typeface="Arial" panose="020B0604020202020204" pitchFamily="34" charset="0"/>
              <a:buChar char="•"/>
            </a:pPr>
            <a:endParaRPr lang="en-US" sz="900" dirty="0"/>
          </a:p>
          <a:p>
            <a:r>
              <a:rPr lang="hi-IN" dirty="0"/>
              <a:t>आपकी अनुमतियों के आधार पर कुछ अप्लीकेशन्स एक्सीसेबल नहीं हो सकते और धुंधले प्रतीत होंगे.</a:t>
            </a:r>
          </a:p>
        </p:txBody>
      </p:sp>
    </p:spTree>
    <p:extLst>
      <p:ext uri="{BB962C8B-B14F-4D97-AF65-F5344CB8AC3E}">
        <p14:creationId xmlns:p14="http://schemas.microsoft.com/office/powerpoint/2010/main" val="765542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624</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Mangal</vt:lpstr>
      <vt:lpstr>Wingdings</vt:lpstr>
      <vt:lpstr>Office Theme</vt:lpstr>
      <vt:lpstr>लायन एकाउंट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Huskey, Elizabeth</dc:creator>
  <cp:lastModifiedBy>Polk, Antoinette</cp:lastModifiedBy>
  <cp:revision>27</cp:revision>
  <dcterms:created xsi:type="dcterms:W3CDTF">2019-03-24T18:43:18Z</dcterms:created>
  <dcterms:modified xsi:type="dcterms:W3CDTF">2019-09-24T18:18:04Z</dcterms:modified>
</cp:coreProperties>
</file>